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715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7.xml" Type="http://schemas.openxmlformats.org/officeDocument/2006/relationships/slide" Id="rId12"/><Relationship Target="presProps.xml" Type="http://schemas.openxmlformats.org/officeDocument/2006/relationships/presProps" Id="rId2"/><Relationship Target="slides/slide8.xml" Type="http://schemas.openxmlformats.org/officeDocument/2006/relationships/slide" Id="rId13"/><Relationship Target="theme/theme2.xml" Type="http://schemas.openxmlformats.org/officeDocument/2006/relationships/theme" Id="rId1"/><Relationship Target="slides/slide5.xml" Type="http://schemas.openxmlformats.org/officeDocument/2006/relationships/slide" Id="rId10"/><Relationship Target="slideMasters/slideMaster1.xml" Type="http://schemas.openxmlformats.org/officeDocument/2006/relationships/slideMaster" Id="rId4"/><Relationship Target="slides/slide6.xml" Type="http://schemas.openxmlformats.org/officeDocument/2006/relationships/slide" Id="rId11"/><Relationship Target="tableStyles.xml" Type="http://schemas.openxmlformats.org/officeDocument/2006/relationships/tableStyles" Id="rId3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371836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y="685800" x="1371836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y="685800" x="1371840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371818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1371840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y="685800" x="1371840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1371840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1371836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1371840"/>
            <a:ext cy="3429000" cx="41151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39092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9" name="Shape 9"/>
          <p:cNvCxnSpPr/>
          <p:nvPr/>
        </p:nvCxnSpPr>
        <p:spPr>
          <a:xfrm>
            <a:off y="3885116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" name="Shape 10"/>
          <p:cNvSpPr txBox="1"/>
          <p:nvPr>
            <p:ph type="ctrTitle"/>
          </p:nvPr>
        </p:nvSpPr>
        <p:spPr>
          <a:xfrm>
            <a:off y="2075312" x="685800"/>
            <a:ext cy="18321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4572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72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y="4030030" x="685800"/>
            <a:ext cy="8603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190500" mar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/>
          <p:nvPr/>
        </p:nvSpPr>
        <p:spPr>
          <a:xfrm>
            <a:off y="0" x="0"/>
            <a:ext cy="12773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14" name="Shape 14"/>
          <p:cNvCxnSpPr/>
          <p:nvPr/>
        </p:nvCxnSpPr>
        <p:spPr>
          <a:xfrm>
            <a:off y="125319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5" name="Shape 15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defRPr sz="3600"/>
            </a:lvl1pPr>
            <a:lvl2pPr rtl="0">
              <a:defRPr sz="3600"/>
            </a:lvl2pPr>
            <a:lvl3pPr rtl="0">
              <a:defRPr sz="3600"/>
            </a:lvl3pPr>
            <a:lvl4pPr rtl="0">
              <a:defRPr sz="3600"/>
            </a:lvl4pPr>
            <a:lvl5pPr rtl="0">
              <a:defRPr sz="3600"/>
            </a:lvl5pPr>
            <a:lvl6pPr rtl="0">
              <a:defRPr sz="3600"/>
            </a:lvl6pPr>
            <a:lvl7pPr rtl="0">
              <a:defRPr sz="3600"/>
            </a:lvl7pPr>
            <a:lvl8pPr rtl="0">
              <a:defRPr sz="3600"/>
            </a:lvl8pPr>
            <a:lvl9pPr rtl="0"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y="1333500" x="457200"/>
            <a:ext cy="4139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/>
          <p:nvPr/>
        </p:nvSpPr>
        <p:spPr>
          <a:xfrm>
            <a:off y="0" x="0"/>
            <a:ext cy="12773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19" name="Shape 19"/>
          <p:cNvCxnSpPr/>
          <p:nvPr/>
        </p:nvCxnSpPr>
        <p:spPr>
          <a:xfrm>
            <a:off y="125319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0" name="Shape 20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333500" x="457200"/>
            <a:ext cy="4139699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y="1333500" x="4692273"/>
            <a:ext cy="4139699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" name="Shape 24"/>
          <p:cNvSpPr/>
          <p:nvPr/>
        </p:nvSpPr>
        <p:spPr>
          <a:xfrm>
            <a:off y="0" x="0"/>
            <a:ext cy="12773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25" name="Shape 25"/>
          <p:cNvCxnSpPr/>
          <p:nvPr/>
        </p:nvCxnSpPr>
        <p:spPr>
          <a:xfrm>
            <a:off y="1253195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y="4895899" x="457200"/>
            <a:ext cy="5771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b="0" sz="1800">
                <a:solidFill>
                  <a:schemeClr val="dk2"/>
                </a:solidFill>
              </a:defRPr>
            </a:lvl1pPr>
            <a:lvl2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2pPr>
            <a:lvl3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3pPr>
            <a:lvl4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b="0" sz="1800">
                <a:solidFill>
                  <a:schemeClr val="dk2"/>
                </a:solidFill>
              </a:defRPr>
            </a:lvl4pPr>
            <a:lvl5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5pPr>
            <a:lvl6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6pPr>
            <a:lvl7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b="0" sz="1800">
                <a:solidFill>
                  <a:schemeClr val="dk2"/>
                </a:solidFill>
              </a:defRPr>
            </a:lvl7pPr>
            <a:lvl8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b="0" sz="1800">
                <a:solidFill>
                  <a:schemeClr val="dk2"/>
                </a:solidFill>
              </a:defRPr>
            </a:lvl8pPr>
            <a:lvl9pPr algn="l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b="0"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/>
          <p:nvPr/>
        </p:nvSpPr>
        <p:spPr>
          <a:xfrm>
            <a:off y="0" x="4274"/>
            <a:ext cy="4895999" cx="91440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cxnSp>
        <p:nvCxnSpPr>
          <p:cNvPr id="30" name="Shape 30"/>
          <p:cNvCxnSpPr/>
          <p:nvPr/>
        </p:nvCxnSpPr>
        <p:spPr>
          <a:xfrm>
            <a:off y="4871523" x="0"/>
            <a:ext cy="0" cx="914400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333500" x="457200"/>
            <a:ext cy="4139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7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1.png" Type="http://schemas.openxmlformats.org/officeDocument/2006/relationships/image" Id="rId4"/><Relationship Target="../media/image05.png" Type="http://schemas.openxmlformats.org/officeDocument/2006/relationships/image" Id="rId3"/><Relationship Target="../media/image48.png" Type="http://schemas.openxmlformats.org/officeDocument/2006/relationships/image" Id="rId6"/><Relationship Target="../media/image04.png" Type="http://schemas.openxmlformats.org/officeDocument/2006/relationships/image" Id="rId5"/><Relationship Target="../media/image00.png" Type="http://schemas.openxmlformats.org/officeDocument/2006/relationships/image" Id="rId7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2.png" Type="http://schemas.openxmlformats.org/officeDocument/2006/relationships/image" Id="rId10"/><Relationship Target="../media/image47.png" Type="http://schemas.openxmlformats.org/officeDocument/2006/relationships/image" Id="rId4"/><Relationship Target="../media/image03.png" Type="http://schemas.openxmlformats.org/officeDocument/2006/relationships/image" Id="rId3"/><Relationship Target="../media/image08.png" Type="http://schemas.openxmlformats.org/officeDocument/2006/relationships/image" Id="rId9"/><Relationship Target="../media/image06.png" Type="http://schemas.openxmlformats.org/officeDocument/2006/relationships/image" Id="rId6"/><Relationship Target="../media/image02.png" Type="http://schemas.openxmlformats.org/officeDocument/2006/relationships/image" Id="rId5"/><Relationship Target="../media/image13.png" Type="http://schemas.openxmlformats.org/officeDocument/2006/relationships/image" Id="rId8"/><Relationship Target="../media/image09.pn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4.png" Type="http://schemas.openxmlformats.org/officeDocument/2006/relationships/image" Id="rId10"/><Relationship Target="../media/image11.png" Type="http://schemas.openxmlformats.org/officeDocument/2006/relationships/image" Id="rId4"/><Relationship Target="../media/image16.png" Type="http://schemas.openxmlformats.org/officeDocument/2006/relationships/image" Id="rId11"/><Relationship Target="../media/image19.png" Type="http://schemas.openxmlformats.org/officeDocument/2006/relationships/image" Id="rId3"/><Relationship Target="../media/image15.png" Type="http://schemas.openxmlformats.org/officeDocument/2006/relationships/image" Id="rId9"/><Relationship Target="../media/image20.png" Type="http://schemas.openxmlformats.org/officeDocument/2006/relationships/image" Id="rId6"/><Relationship Target="../media/image10.png" Type="http://schemas.openxmlformats.org/officeDocument/2006/relationships/image" Id="rId5"/><Relationship Target="../media/image28.png" Type="http://schemas.openxmlformats.org/officeDocument/2006/relationships/image" Id="rId8"/><Relationship Target="../media/image18.png" Type="http://schemas.openxmlformats.org/officeDocument/2006/relationships/image" Id="rId7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5.png" Type="http://schemas.openxmlformats.org/officeDocument/2006/relationships/image" Id="rId4"/><Relationship Target="../media/image26.png" Type="http://schemas.openxmlformats.org/officeDocument/2006/relationships/image" Id="rId3"/><Relationship Target="../media/image29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1.png" Type="http://schemas.openxmlformats.org/officeDocument/2006/relationships/image" Id="rId4"/><Relationship Target="../media/image27.png" Type="http://schemas.openxmlformats.org/officeDocument/2006/relationships/image" Id="rId3"/><Relationship Target="../media/image22.png" Type="http://schemas.openxmlformats.org/officeDocument/2006/relationships/image" Id="rId6"/><Relationship Target="../media/image23.png" Type="http://schemas.openxmlformats.org/officeDocument/2006/relationships/image" Id="rId5"/><Relationship Target="../media/image30.png" Type="http://schemas.openxmlformats.org/officeDocument/2006/relationships/image" Id="rId7"/></Relationships>
</file>

<file path=ppt/slides/_rels/slide7.xml.rels><?xml version="1.0" encoding="UTF-8" standalone="yes"?><Relationships xmlns="http://schemas.openxmlformats.org/package/2006/relationships"><Relationship Target="../media/image41.png" Type="http://schemas.openxmlformats.org/officeDocument/2006/relationships/image" Id="rId19"/><Relationship Target="../media/image38.png" Type="http://schemas.openxmlformats.org/officeDocument/2006/relationships/image" Id="rId18"/><Relationship Target="../media/image40.png" Type="http://schemas.openxmlformats.org/officeDocument/2006/relationships/image" Id="rId17"/><Relationship Target="../media/image37.png" Type="http://schemas.openxmlformats.org/officeDocument/2006/relationships/image" Id="rId16"/><Relationship Target="../media/image39.png" Type="http://schemas.openxmlformats.org/officeDocument/2006/relationships/image" Id="rId15"/><Relationship Target="../media/image44.png" Type="http://schemas.openxmlformats.org/officeDocument/2006/relationships/image" Id="rId14"/><Relationship Target="../media/image42.png" Type="http://schemas.openxmlformats.org/officeDocument/2006/relationships/image" Id="rId21"/><Relationship Target="../notesSlides/notesSlide7.xml" Type="http://schemas.openxmlformats.org/officeDocument/2006/relationships/notesSlide" Id="rId2"/><Relationship Target="../media/image34.png" Type="http://schemas.openxmlformats.org/officeDocument/2006/relationships/image" Id="rId12"/><Relationship Target="../slideLayouts/slideLayout6.xml" Type="http://schemas.openxmlformats.org/officeDocument/2006/relationships/slideLayout" Id="rId1"/><Relationship Target="../media/image36.png" Type="http://schemas.openxmlformats.org/officeDocument/2006/relationships/image" Id="rId13"/><Relationship Target="../media/image24.png" Type="http://schemas.openxmlformats.org/officeDocument/2006/relationships/image" Id="rId4"/><Relationship Target="../media/image49.png" Type="http://schemas.openxmlformats.org/officeDocument/2006/relationships/image" Id="rId10"/><Relationship Target="../media/image32.png" Type="http://schemas.openxmlformats.org/officeDocument/2006/relationships/image" Id="rId3"/><Relationship Target="../media/image33.png" Type="http://schemas.openxmlformats.org/officeDocument/2006/relationships/image" Id="rId11"/><Relationship Target="../media/image43.png" Type="http://schemas.openxmlformats.org/officeDocument/2006/relationships/image" Id="rId20"/><Relationship Target="../media/image31.png" Type="http://schemas.openxmlformats.org/officeDocument/2006/relationships/image" Id="rId9"/><Relationship Target="../media/image21.png" Type="http://schemas.openxmlformats.org/officeDocument/2006/relationships/image" Id="rId6"/><Relationship Target="../media/image35.png" Type="http://schemas.openxmlformats.org/officeDocument/2006/relationships/image" Id="rId5"/><Relationship Target="../media/image22.png" Type="http://schemas.openxmlformats.org/officeDocument/2006/relationships/image" Id="rId8"/><Relationship Target="../media/image23.png" Type="http://schemas.openxmlformats.org/officeDocument/2006/relationships/image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6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 txBox="1"/>
          <p:nvPr>
            <p:ph idx="1" type="subTitle"/>
          </p:nvPr>
        </p:nvSpPr>
        <p:spPr>
          <a:xfrm>
            <a:off y="4030027" x="1871400"/>
            <a:ext cy="860399" cx="1917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>
                <a:solidFill>
                  <a:srgbClr val="000000"/>
                </a:solidFill>
              </a:rPr>
              <a:t>Team Members</a:t>
            </a:r>
          </a:p>
          <a:p>
            <a:pPr rtl="0" lvl="0">
              <a:buNone/>
            </a:pPr>
            <a:r>
              <a:rPr sz="1400" lang="en">
                <a:solidFill>
                  <a:srgbClr val="000000"/>
                </a:solidFill>
              </a:rPr>
              <a:t>Nathan Fuchs</a:t>
            </a:r>
          </a:p>
          <a:p>
            <a:pPr rtl="0" lvl="0">
              <a:buNone/>
            </a:pPr>
            <a:r>
              <a:rPr sz="1400" lang="en">
                <a:solidFill>
                  <a:srgbClr val="000000"/>
                </a:solidFill>
              </a:rPr>
              <a:t>Andrew Ferko</a:t>
            </a:r>
          </a:p>
          <a:p>
            <a:pPr rtl="0" lvl="0">
              <a:buNone/>
            </a:pPr>
            <a:r>
              <a:rPr sz="1400" lang="en">
                <a:solidFill>
                  <a:srgbClr val="000000"/>
                </a:solidFill>
              </a:rPr>
              <a:t>Nicholas Bragdon</a:t>
            </a:r>
          </a:p>
          <a:p>
            <a:pPr rtl="0" lvl="0">
              <a:buNone/>
            </a:pPr>
            <a:r>
              <a:rPr sz="1400" lang="en">
                <a:solidFill>
                  <a:srgbClr val="000000"/>
                </a:solidFill>
              </a:rPr>
              <a:t>Brandon Walker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4" name="Shape 34"/>
          <p:cNvSpPr txBox="1"/>
          <p:nvPr/>
        </p:nvSpPr>
        <p:spPr>
          <a:xfrm>
            <a:off y="4030027" x="5485025"/>
            <a:ext cy="1080000" cx="2220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Sponsors</a:t>
            </a:r>
          </a:p>
          <a:p>
            <a:pPr rtl="0" lvl="0">
              <a:buNone/>
            </a:pPr>
            <a:r>
              <a:rPr lang="en"/>
              <a:t>Steve Mckinnon</a:t>
            </a:r>
          </a:p>
          <a:p>
            <a:pPr>
              <a:buNone/>
            </a:pPr>
            <a:r>
              <a:rPr lang="en"/>
              <a:t>Tyler Cross</a:t>
            </a:r>
          </a:p>
        </p:txBody>
      </p:sp>
      <p:sp>
        <p:nvSpPr>
          <p:cNvPr id="35" name="Shape 35"/>
          <p:cNvSpPr/>
          <p:nvPr/>
        </p:nvSpPr>
        <p:spPr>
          <a:xfrm>
            <a:off y="1028599" x="545850"/>
            <a:ext cy="2067975" cx="82719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187639" x="457200"/>
            <a:ext cy="952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Everything is Connected</a:t>
            </a:r>
          </a:p>
        </p:txBody>
      </p:sp>
      <p:sp>
        <p:nvSpPr>
          <p:cNvPr id="41" name="Shape 41"/>
          <p:cNvSpPr/>
          <p:nvPr/>
        </p:nvSpPr>
        <p:spPr>
          <a:xfrm>
            <a:off y="1863480" x="2188627"/>
            <a:ext cy="721631" cx="132178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2" name="Shape 42"/>
          <p:cNvSpPr/>
          <p:nvPr/>
        </p:nvSpPr>
        <p:spPr>
          <a:xfrm>
            <a:off y="1905039" x="5427675"/>
            <a:ext cy="721631" cx="165716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43" name="Shape 43"/>
          <p:cNvSpPr/>
          <p:nvPr/>
        </p:nvSpPr>
        <p:spPr>
          <a:xfrm>
            <a:off y="3860539" x="2059186"/>
            <a:ext cy="691374" cx="150752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44" name="Shape 44"/>
          <p:cNvSpPr/>
          <p:nvPr/>
        </p:nvSpPr>
        <p:spPr>
          <a:xfrm rot="5400000">
            <a:off y="3437333" x="5126604"/>
            <a:ext cy="1507526" cx="181080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cxnSp>
        <p:nvCxnSpPr>
          <p:cNvPr id="45" name="Shape 45"/>
          <p:cNvCxnSpPr/>
          <p:nvPr/>
        </p:nvCxnSpPr>
        <p:spPr>
          <a:xfrm rot="10800000">
            <a:off y="2417589" x="3454463"/>
            <a:ext cy="453599" cx="482699"/>
          </a:xfrm>
          <a:prstGeom prst="straightConnector1">
            <a:avLst/>
          </a:prstGeom>
          <a:noFill/>
          <a:ln w="19050" cap="flat">
            <a:solidFill>
              <a:srgbClr val="666666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6" name="Shape 46"/>
          <p:cNvCxnSpPr/>
          <p:nvPr/>
        </p:nvCxnSpPr>
        <p:spPr>
          <a:xfrm flipH="1">
            <a:off y="3420753" x="3550285"/>
            <a:ext cy="418799" cx="429599"/>
          </a:xfrm>
          <a:prstGeom prst="straightConnector1">
            <a:avLst/>
          </a:prstGeom>
          <a:noFill/>
          <a:ln w="19050" cap="flat">
            <a:solidFill>
              <a:srgbClr val="666666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7" name="Shape 47"/>
          <p:cNvCxnSpPr/>
          <p:nvPr/>
        </p:nvCxnSpPr>
        <p:spPr>
          <a:xfrm rot="10800000" flipH="1">
            <a:off y="2393810" x="5000262"/>
            <a:ext cy="500999" cx="468000"/>
          </a:xfrm>
          <a:prstGeom prst="straightConnector1">
            <a:avLst/>
          </a:prstGeom>
          <a:noFill/>
          <a:ln w="19050" cap="flat">
            <a:solidFill>
              <a:srgbClr val="666666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8" name="Shape 48"/>
          <p:cNvCxnSpPr/>
          <p:nvPr/>
        </p:nvCxnSpPr>
        <p:spPr>
          <a:xfrm>
            <a:off y="3391267" x="4975275"/>
            <a:ext cy="418799" cx="452400"/>
          </a:xfrm>
          <a:prstGeom prst="straightConnector1">
            <a:avLst/>
          </a:prstGeom>
          <a:noFill/>
          <a:ln w="19050" cap="flat">
            <a:solidFill>
              <a:srgbClr val="666666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49" name="Shape 49"/>
          <p:cNvSpPr txBox="1"/>
          <p:nvPr/>
        </p:nvSpPr>
        <p:spPr>
          <a:xfrm>
            <a:off y="2871163" x="2601375"/>
            <a:ext cy="611699" cx="4184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u="sng" sz="2400" lang="en">
                <a:solidFill>
                  <a:srgbClr val="1155CC"/>
                </a:solidFill>
              </a:rPr>
              <a:t>bwc.com/call/BrandonWalker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152664" x="457200"/>
            <a:ext cy="952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Everything Is Connected</a:t>
            </a:r>
          </a:p>
        </p:txBody>
      </p:sp>
      <p:sp>
        <p:nvSpPr>
          <p:cNvPr id="55" name="Shape 55"/>
          <p:cNvSpPr/>
          <p:nvPr/>
        </p:nvSpPr>
        <p:spPr>
          <a:xfrm>
            <a:off y="1320388" x="2451949"/>
            <a:ext cy="3867578" cx="40232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56" name="Shape 56"/>
          <p:cNvSpPr/>
          <p:nvPr/>
        </p:nvSpPr>
        <p:spPr>
          <a:xfrm>
            <a:off y="1403500" x="3898525"/>
            <a:ext cy="798900" cx="8980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57" name="Shape 57"/>
          <p:cNvSpPr/>
          <p:nvPr/>
        </p:nvSpPr>
        <p:spPr>
          <a:xfrm>
            <a:off y="2800722" x="2451938"/>
            <a:ext cy="857399" cx="79568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58" name="Shape 58"/>
          <p:cNvSpPr/>
          <p:nvPr/>
        </p:nvSpPr>
        <p:spPr>
          <a:xfrm>
            <a:off y="4690588" x="3949725"/>
            <a:ext cy="768770" cx="79567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59" name="Shape 59"/>
          <p:cNvSpPr/>
          <p:nvPr/>
        </p:nvSpPr>
        <p:spPr>
          <a:xfrm>
            <a:off y="2835013" x="5459050"/>
            <a:ext cy="795675" cx="79567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60" name="Shape 60"/>
          <p:cNvSpPr/>
          <p:nvPr/>
        </p:nvSpPr>
        <p:spPr>
          <a:xfrm>
            <a:off y="1305970" x="3949714"/>
            <a:ext cy="1082722" cx="89807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id="61" name="Shape 61"/>
          <p:cNvSpPr/>
          <p:nvPr/>
        </p:nvSpPr>
        <p:spPr>
          <a:xfrm>
            <a:off y="2735692" x="5407839"/>
            <a:ext cy="1082722" cx="89807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y="4576331" x="3949714"/>
            <a:ext cy="1082722" cx="89807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</p:sp>
      <p:sp>
        <p:nvSpPr>
          <p:cNvPr id="63" name="Shape 63"/>
          <p:cNvSpPr/>
          <p:nvPr/>
        </p:nvSpPr>
        <p:spPr>
          <a:xfrm>
            <a:off y="2833222" x="2400751"/>
            <a:ext cy="887666" cx="898075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23" fill="hold" presetSubtype="16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3" fill="hold" presetSubtype="16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How is this innovative?</a:t>
            </a:r>
          </a:p>
        </p:txBody>
      </p:sp>
      <p:sp>
        <p:nvSpPr>
          <p:cNvPr id="69" name="Shape 69"/>
          <p:cNvSpPr/>
          <p:nvPr/>
        </p:nvSpPr>
        <p:spPr>
          <a:xfrm>
            <a:off y="1604305" x="669000"/>
            <a:ext cy="1257300" cx="3581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0" name="Shape 70"/>
          <p:cNvSpPr/>
          <p:nvPr/>
        </p:nvSpPr>
        <p:spPr>
          <a:xfrm>
            <a:off y="4424389" x="6132575"/>
            <a:ext cy="419100" cx="208597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71" name="Shape 71"/>
          <p:cNvSpPr/>
          <p:nvPr/>
        </p:nvSpPr>
        <p:spPr>
          <a:xfrm>
            <a:off y="2940777" x="1296050"/>
            <a:ext cy="2496800" cx="34825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72" name="Shape 72"/>
          <p:cNvSpPr/>
          <p:nvPr/>
        </p:nvSpPr>
        <p:spPr>
          <a:xfrm>
            <a:off y="2120722" x="2908225"/>
            <a:ext cy="2436275" cx="33954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73" name="Shape 73"/>
          <p:cNvSpPr/>
          <p:nvPr/>
        </p:nvSpPr>
        <p:spPr>
          <a:xfrm>
            <a:off y="1343777" x="6481700"/>
            <a:ext cy="4046500" cx="193489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74" name="Shape 74"/>
          <p:cNvSpPr/>
          <p:nvPr/>
        </p:nvSpPr>
        <p:spPr>
          <a:xfrm>
            <a:off y="1527472" x="301050"/>
            <a:ext cy="3116849" cx="182202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75" name="Shape 75"/>
          <p:cNvSpPr/>
          <p:nvPr/>
        </p:nvSpPr>
        <p:spPr>
          <a:xfrm>
            <a:off y="1383791" x="5376275"/>
            <a:ext cy="1654225" cx="251395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76" name="Shape 76"/>
          <p:cNvSpPr/>
          <p:nvPr/>
        </p:nvSpPr>
        <p:spPr>
          <a:xfrm>
            <a:off y="4964583" x="6649000"/>
            <a:ext cy="675375" cx="2185774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Communication Simplified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y="3030075" x="2450075"/>
            <a:ext cy="611699" cx="4805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2400" lang="en">
                <a:solidFill>
                  <a:srgbClr val="1155CC"/>
                </a:solidFill>
              </a:rPr>
              <a:t>bwc.com/call/NicholasBragdon</a:t>
            </a:r>
          </a:p>
        </p:txBody>
      </p:sp>
      <p:sp>
        <p:nvSpPr>
          <p:cNvPr id="83" name="Shape 83"/>
          <p:cNvSpPr/>
          <p:nvPr/>
        </p:nvSpPr>
        <p:spPr>
          <a:xfrm>
            <a:off y="3417083" x="4424975"/>
            <a:ext cy="717574" cx="5529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84" name="Shape 84"/>
          <p:cNvSpPr/>
          <p:nvPr/>
        </p:nvSpPr>
        <p:spPr>
          <a:xfrm>
            <a:off y="1483863" x="2535887"/>
            <a:ext cy="3960974" cx="407222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presetID="10" fill="hold" presetSubtype="0" presetClass="exit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xit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presetID="23" fill="hold" presetSubtype="16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/>
        </p:nvSpPr>
        <p:spPr>
          <a:xfrm>
            <a:off y="2648676" x="3430150"/>
            <a:ext cy="1108296" cx="1535544"/>
          </a:xfrm>
          <a:prstGeom prst="cloud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90" name="Shape 90"/>
          <p:cNvSpPr/>
          <p:nvPr/>
        </p:nvSpPr>
        <p:spPr>
          <a:xfrm>
            <a:off y="4500550" x="1758825"/>
            <a:ext cy="1081099" cx="13246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91" name="Shape 91"/>
          <p:cNvSpPr/>
          <p:nvPr/>
        </p:nvSpPr>
        <p:spPr>
          <a:xfrm>
            <a:off y="4439350" x="5496550"/>
            <a:ext cy="825749" cx="14913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92" name="Shape 92"/>
          <p:cNvSpPr/>
          <p:nvPr/>
        </p:nvSpPr>
        <p:spPr>
          <a:xfrm>
            <a:off y="2599476" x="7072575"/>
            <a:ext cy="1304799" cx="84182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93" name="Shape 93"/>
          <p:cNvSpPr txBox="1"/>
          <p:nvPr/>
        </p:nvSpPr>
        <p:spPr>
          <a:xfrm>
            <a:off y="2974225" x="3781525"/>
            <a:ext cy="457200" cx="904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Internet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y="1421100" x="2776800"/>
            <a:ext cy="5865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000" lang="en"/>
              <a:t>Without WebRTC</a:t>
            </a:r>
          </a:p>
        </p:txBody>
      </p:sp>
      <p:sp>
        <p:nvSpPr>
          <p:cNvPr id="95" name="Shape 95"/>
          <p:cNvSpPr/>
          <p:nvPr/>
        </p:nvSpPr>
        <p:spPr>
          <a:xfrm>
            <a:off y="2886118" x="2209025"/>
            <a:ext cy="1781450" cx="4824800"/>
          </a:xfrm>
          <a:custGeom>
            <a:pathLst>
              <a:path w="192992" extrusionOk="0" h="71258">
                <a:moveTo>
                  <a:pt y="61283" x="0"/>
                </a:moveTo>
                <a:cubicBezTo>
                  <a:pt y="58604" x="2032"/>
                  <a:pt y="50476" x="7573"/>
                  <a:pt y="45212" x="12192"/>
                </a:cubicBezTo>
                <a:cubicBezTo>
                  <a:pt y="39947" x="16810"/>
                  <a:pt y="34498" x="22767"/>
                  <a:pt y="29695" x="27709"/>
                </a:cubicBezTo>
                <a:cubicBezTo>
                  <a:pt y="24892" x="32650"/>
                  <a:pt y="20273" x="36437"/>
                  <a:pt y="16394" x="41841"/>
                </a:cubicBezTo>
                <a:cubicBezTo>
                  <a:pt y="12514" x="47244"/>
                  <a:pt y="8866" x="53525"/>
                  <a:pt y="6419" x="60129"/>
                </a:cubicBezTo>
                <a:cubicBezTo>
                  <a:pt y="3971" x="66733"/>
                  <a:pt y="2771" x="74491"/>
                  <a:pt y="1709" x="81465"/>
                </a:cubicBezTo>
                <a:cubicBezTo>
                  <a:pt y="646" x="88438"/>
                  <a:pt y="138" x="93980"/>
                  <a:pt y="46" x="101970"/>
                </a:cubicBezTo>
                <a:cubicBezTo>
                  <a:pt y="-46" x="109959"/>
                  <a:pt y="923" x="120258"/>
                  <a:pt y="1154" x="129402"/>
                </a:cubicBezTo>
                <a:cubicBezTo>
                  <a:pt y="1385" x="138546"/>
                  <a:pt y="1016" x="149583"/>
                  <a:pt y="1432" x="156834"/>
                </a:cubicBezTo>
                <a:cubicBezTo>
                  <a:pt y="1847" x="164084"/>
                  <a:pt y="2770" x="167409"/>
                  <a:pt y="3648" x="172905"/>
                </a:cubicBezTo>
                <a:cubicBezTo>
                  <a:pt y="4525" x="178400"/>
                  <a:pt y="5125" x="186528"/>
                  <a:pt y="6696" x="189807"/>
                </a:cubicBezTo>
                <a:cubicBezTo>
                  <a:pt y="8266" x="193085"/>
                  <a:pt y="11545" x="193409"/>
                  <a:pt y="13069" x="192578"/>
                </a:cubicBezTo>
                <a:cubicBezTo>
                  <a:pt y="14593" x="191746"/>
                  <a:pt y="15378" x="187175"/>
                  <a:pt y="15840" x="184820"/>
                </a:cubicBezTo>
                <a:cubicBezTo>
                  <a:pt y="16301" x="182464"/>
                  <a:pt y="16163" x="181679"/>
                  <a:pt y="15840" x="178447"/>
                </a:cubicBezTo>
                <a:cubicBezTo>
                  <a:pt y="15516" x="175214"/>
                  <a:pt y="14732" x="170641"/>
                  <a:pt y="13901" x="165423"/>
                </a:cubicBezTo>
                <a:cubicBezTo>
                  <a:pt y="13069" x="160204"/>
                  <a:pt y="11499" x="152769"/>
                  <a:pt y="10853" x="147135"/>
                </a:cubicBezTo>
                <a:cubicBezTo>
                  <a:pt y="10206" x="141500"/>
                  <a:pt y="10252" x="137113"/>
                  <a:pt y="10021" x="131618"/>
                </a:cubicBezTo>
                <a:cubicBezTo>
                  <a:pt y="9790" x="126122"/>
                  <a:pt y="9697" x="118872"/>
                  <a:pt y="9467" x="114162"/>
                </a:cubicBezTo>
                <a:cubicBezTo>
                  <a:pt y="9236" x="109451"/>
                  <a:pt y="8220" x="106172"/>
                  <a:pt y="8636" x="103355"/>
                </a:cubicBezTo>
                <a:cubicBezTo>
                  <a:pt y="9051" x="100537"/>
                  <a:pt y="10390" x="98783"/>
                  <a:pt y="11961" x="97259"/>
                </a:cubicBezTo>
                <a:cubicBezTo>
                  <a:pt y="13531" x="95735"/>
                  <a:pt y="15932" x="94672"/>
                  <a:pt y="18057" x="94211"/>
                </a:cubicBezTo>
                <a:cubicBezTo>
                  <a:pt y="20181" x="93749"/>
                  <a:pt y="21936" x="93933"/>
                  <a:pt y="24707" x="94488"/>
                </a:cubicBezTo>
                <a:cubicBezTo>
                  <a:pt y="27477" x="95042"/>
                  <a:pt y="31587" x="95827"/>
                  <a:pt y="34682" x="97536"/>
                </a:cubicBezTo>
                <a:cubicBezTo>
                  <a:pt y="37776" x="99244"/>
                  <a:pt y="40270" x="101970"/>
                  <a:pt y="43272" x="104741"/>
                </a:cubicBezTo>
                <a:cubicBezTo>
                  <a:pt y="46273" x="107512"/>
                  <a:pt y="49414" x="111021"/>
                  <a:pt y="52693" x="114162"/>
                </a:cubicBezTo>
                <a:cubicBezTo>
                  <a:pt y="55972" x="117302"/>
                  <a:pt y="59851" x="120258"/>
                  <a:pt y="62946" x="123583"/>
                </a:cubicBezTo>
                <a:cubicBezTo>
                  <a:pt y="66040" x="126908"/>
                  <a:pt y="69872" x="132357"/>
                  <a:pt y="71258" x="134112"/>
                </a:cubicBezTo>
              </a:path>
            </a:pathLst>
          </a:custGeom>
          <a:noFill/>
          <a:ln w="19050" cap="flat">
            <a:solidFill>
              <a:srgbClr val="980000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96" name="Shape 96"/>
          <p:cNvSpPr/>
          <p:nvPr/>
        </p:nvSpPr>
        <p:spPr>
          <a:xfrm>
            <a:off y="3350606" x="2437625"/>
            <a:ext cy="1088375" cx="3719950"/>
          </a:xfrm>
          <a:custGeom>
            <a:pathLst>
              <a:path w="148798" extrusionOk="0" h="43535">
                <a:moveTo>
                  <a:pt y="43535" x="0"/>
                </a:moveTo>
                <a:cubicBezTo>
                  <a:pt y="36284" x="11684"/>
                  <a:pt y="540" x="45304"/>
                  <a:pt y="32" x="70104"/>
                </a:cubicBezTo>
                <a:cubicBezTo>
                  <a:pt y="-476" x="94903"/>
                  <a:pt y="33744" x="135682"/>
                  <a:pt y="40487" x="148798"/>
                </a:cubicBezTo>
              </a:path>
            </a:pathLst>
          </a:custGeom>
          <a:noFill/>
          <a:ln w="19050" cap="flat">
            <a:solidFill>
              <a:srgbClr val="38761D"/>
            </a:solidFill>
            <a:prstDash val="solid"/>
            <a:round/>
            <a:headEnd w="lg" len="lg" type="none"/>
            <a:tailEnd w="lg" len="lg" type="none"/>
          </a:ln>
        </p:spPr>
      </p:sp>
      <p:sp>
        <p:nvSpPr>
          <p:cNvPr id="97" name="Shape 97"/>
          <p:cNvSpPr txBox="1"/>
          <p:nvPr/>
        </p:nvSpPr>
        <p:spPr>
          <a:xfrm>
            <a:off y="1485750" x="2468800"/>
            <a:ext cy="4572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000" lang="en"/>
              <a:t>With WebRTC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y="2437175" x="6393100"/>
            <a:ext cy="1572600" cx="110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9600" lang="en">
                <a:solidFill>
                  <a:srgbClr val="980000"/>
                </a:solidFill>
              </a:rPr>
              <a:t>X</a:t>
            </a:r>
          </a:p>
        </p:txBody>
      </p:sp>
      <p:sp>
        <p:nvSpPr>
          <p:cNvPr id="99" name="Shape 99"/>
          <p:cNvSpPr/>
          <p:nvPr/>
        </p:nvSpPr>
        <p:spPr>
          <a:xfrm>
            <a:off y="83250" x="2435449"/>
            <a:ext cy="997449" cx="43719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presetID="2" fill="hold" presetSubtype="8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presetID="10" fill="hold" presetSubtype="0" presetClass="exit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presetID="10" fill="hold" presetSubtype="0" presetClass="exit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xit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/>
        </p:nvSpPr>
        <p:spPr>
          <a:xfrm>
            <a:off y="2669200" x="2251400"/>
            <a:ext cy="825750" cx="10858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5" name="Shape 105"/>
          <p:cNvSpPr txBox="1"/>
          <p:nvPr>
            <p:ph type="title"/>
          </p:nvPr>
        </p:nvSpPr>
        <p:spPr>
          <a:xfrm>
            <a:off y="228864" x="457200"/>
            <a:ext cy="952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lang="en"/>
              <a:t>Architecture</a:t>
            </a:r>
          </a:p>
        </p:txBody>
      </p:sp>
      <p:sp>
        <p:nvSpPr>
          <p:cNvPr id="106" name="Shape 106"/>
          <p:cNvSpPr/>
          <p:nvPr/>
        </p:nvSpPr>
        <p:spPr>
          <a:xfrm>
            <a:off y="12275600" x="252393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07" name="Shape 107"/>
          <p:cNvSpPr/>
          <p:nvPr/>
        </p:nvSpPr>
        <p:spPr>
          <a:xfrm>
            <a:off y="12428000" x="253917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08" name="Shape 108"/>
          <p:cNvSpPr/>
          <p:nvPr/>
        </p:nvSpPr>
        <p:spPr>
          <a:xfrm>
            <a:off y="12580400" x="255441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09" name="Shape 109"/>
          <p:cNvSpPr/>
          <p:nvPr/>
        </p:nvSpPr>
        <p:spPr>
          <a:xfrm>
            <a:off y="12732800" x="256965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10" name="Shape 110"/>
          <p:cNvSpPr/>
          <p:nvPr/>
        </p:nvSpPr>
        <p:spPr>
          <a:xfrm>
            <a:off y="12885200" x="258489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11" name="Shape 111"/>
          <p:cNvSpPr/>
          <p:nvPr/>
        </p:nvSpPr>
        <p:spPr>
          <a:xfrm>
            <a:off y="12330325" x="25315500"/>
            <a:ext cy="6812400" cx="1076009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12" name="Shape 112"/>
          <p:cNvSpPr/>
          <p:nvPr/>
        </p:nvSpPr>
        <p:spPr>
          <a:xfrm>
            <a:off y="4500550" x="1758825"/>
            <a:ext cy="1081099" cx="132464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13" name="Shape 113"/>
          <p:cNvSpPr/>
          <p:nvPr/>
        </p:nvSpPr>
        <p:spPr>
          <a:xfrm>
            <a:off y="4534200" x="5849800"/>
            <a:ext cy="825749" cx="149132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114" name="Shape 114"/>
          <p:cNvSpPr/>
          <p:nvPr/>
        </p:nvSpPr>
        <p:spPr>
          <a:xfrm>
            <a:off y="2522676" x="4190825"/>
            <a:ext cy="1304799" cx="841824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115" name="Shape 115"/>
          <p:cNvSpPr/>
          <p:nvPr/>
        </p:nvSpPr>
        <p:spPr>
          <a:xfrm>
            <a:off y="2600787" x="6757575"/>
            <a:ext cy="1148550" cx="1135024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116" name="Shape 116"/>
          <p:cNvSpPr/>
          <p:nvPr/>
        </p:nvSpPr>
        <p:spPr>
          <a:xfrm>
            <a:off y="2526524" x="718299"/>
            <a:ext cy="1148548" cx="74600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117" name="Shape 117"/>
          <p:cNvSpPr/>
          <p:nvPr/>
        </p:nvSpPr>
        <p:spPr>
          <a:xfrm>
            <a:off y="1649587" x="3664514"/>
            <a:ext cy="576062" cx="189445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</p:sp>
      <p:sp>
        <p:nvSpPr>
          <p:cNvPr id="118" name="Shape 118"/>
          <p:cNvSpPr/>
          <p:nvPr/>
        </p:nvSpPr>
        <p:spPr>
          <a:xfrm>
            <a:off y="1359550" x="3487375"/>
            <a:ext cy="866100" cx="2113149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</p:sp>
      <p:sp>
        <p:nvSpPr>
          <p:cNvPr id="119" name="Shape 119"/>
          <p:cNvSpPr/>
          <p:nvPr/>
        </p:nvSpPr>
        <p:spPr>
          <a:xfrm>
            <a:off y="1323545" x="4001012"/>
            <a:ext cy="1057275" cx="108585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</p:sp>
      <p:sp>
        <p:nvSpPr>
          <p:cNvPr id="120" name="Shape 120"/>
          <p:cNvSpPr/>
          <p:nvPr/>
        </p:nvSpPr>
        <p:spPr>
          <a:xfrm>
            <a:off y="4042575" x="4004487"/>
            <a:ext cy="800224" cx="1135025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21" name="Shape 121"/>
          <p:cNvSpPr/>
          <p:nvPr/>
        </p:nvSpPr>
        <p:spPr>
          <a:xfrm>
            <a:off y="2315325" x="1438912"/>
            <a:ext cy="411549" cx="796775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122" name="Shape 122"/>
          <p:cNvSpPr/>
          <p:nvPr/>
        </p:nvSpPr>
        <p:spPr>
          <a:xfrm>
            <a:off y="2809587" x="1464300"/>
            <a:ext cy="485425" cx="745999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  <p:sp>
        <p:nvSpPr>
          <p:cNvPr id="123" name="Shape 123"/>
          <p:cNvSpPr/>
          <p:nvPr/>
        </p:nvSpPr>
        <p:spPr>
          <a:xfrm>
            <a:off y="2809587" x="3337250"/>
            <a:ext cy="485425" cx="745999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  <p:sp>
        <p:nvSpPr>
          <p:cNvPr id="124" name="Shape 124"/>
          <p:cNvSpPr/>
          <p:nvPr/>
        </p:nvSpPr>
        <p:spPr>
          <a:xfrm>
            <a:off y="2858075" x="5203137"/>
            <a:ext cy="485449" cx="1383949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</p:sp>
      <p:sp>
        <p:nvSpPr>
          <p:cNvPr id="125" name="Shape 125"/>
          <p:cNvSpPr txBox="1"/>
          <p:nvPr/>
        </p:nvSpPr>
        <p:spPr>
          <a:xfrm>
            <a:off y="3141050" x="5384975"/>
            <a:ext cy="363300" cx="1267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MongoDB</a:t>
            </a:r>
          </a:p>
        </p:txBody>
      </p:sp>
      <p:sp>
        <p:nvSpPr>
          <p:cNvPr id="126" name="Shape 126"/>
          <p:cNvSpPr/>
          <p:nvPr/>
        </p:nvSpPr>
        <p:spPr>
          <a:xfrm>
            <a:off y="3681800" x="3040175"/>
            <a:ext cy="745350" cx="91230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</p:sp>
      <p:sp>
        <p:nvSpPr>
          <p:cNvPr id="127" name="Shape 127"/>
          <p:cNvSpPr txBox="1"/>
          <p:nvPr/>
        </p:nvSpPr>
        <p:spPr>
          <a:xfrm rot="-1805723">
            <a:off y="4079996" x="3096865"/>
            <a:ext cy="346398" cx="1167833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WebSocket</a:t>
            </a:r>
          </a:p>
        </p:txBody>
      </p:sp>
      <p:sp>
        <p:nvSpPr>
          <p:cNvPr id="128" name="Shape 128"/>
          <p:cNvSpPr/>
          <p:nvPr/>
        </p:nvSpPr>
        <p:spPr>
          <a:xfrm>
            <a:off y="3621426" x="5086875"/>
            <a:ext cy="866100" cx="912300"/>
          </a:xfrm>
          <a:prstGeom prst="rect">
            <a:avLst/>
          </a:prstGeom>
          <a:blipFill>
            <a:blip r:embed="rId19"/>
            <a:stretch>
              <a:fillRect/>
            </a:stretch>
          </a:blipFill>
        </p:spPr>
      </p:sp>
      <p:sp>
        <p:nvSpPr>
          <p:cNvPr id="129" name="Shape 129"/>
          <p:cNvSpPr txBox="1"/>
          <p:nvPr/>
        </p:nvSpPr>
        <p:spPr>
          <a:xfrm rot="2357923">
            <a:off y="4098877" x="4794074"/>
            <a:ext cy="346634" cx="116804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WebSocket</a:t>
            </a:r>
          </a:p>
        </p:txBody>
      </p:sp>
      <p:sp>
        <p:nvSpPr>
          <p:cNvPr id="130" name="Shape 130"/>
          <p:cNvSpPr/>
          <p:nvPr/>
        </p:nvSpPr>
        <p:spPr>
          <a:xfrm>
            <a:off y="4712162" x="3506825"/>
            <a:ext cy="469824" cx="2074250"/>
          </a:xfrm>
          <a:prstGeom prst="rect">
            <a:avLst/>
          </a:prstGeom>
          <a:blipFill>
            <a:blip r:embed="rId20"/>
            <a:stretch>
              <a:fillRect/>
            </a:stretch>
          </a:blipFill>
        </p:spPr>
      </p:sp>
      <p:sp>
        <p:nvSpPr>
          <p:cNvPr id="131" name="Shape 131"/>
          <p:cNvSpPr txBox="1"/>
          <p:nvPr/>
        </p:nvSpPr>
        <p:spPr>
          <a:xfrm>
            <a:off y="4971775" x="4048350"/>
            <a:ext cy="247799" cx="1047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WebRTC</a:t>
            </a:r>
          </a:p>
        </p:txBody>
      </p:sp>
      <p:sp>
        <p:nvSpPr>
          <p:cNvPr id="132" name="Shape 132"/>
          <p:cNvSpPr/>
          <p:nvPr/>
        </p:nvSpPr>
        <p:spPr>
          <a:xfrm>
            <a:off y="2273042" x="2463087"/>
            <a:ext cy="469799" cx="646725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33" name="Shape 133"/>
          <p:cNvSpPr/>
          <p:nvPr/>
        </p:nvSpPr>
        <p:spPr>
          <a:xfrm>
            <a:off y="3447412" x="2102362"/>
            <a:ext cy="283424" cx="1383925"/>
          </a:xfrm>
          <a:prstGeom prst="rect">
            <a:avLst/>
          </a:prstGeom>
          <a:blipFill>
            <a:blip r:embed="rId21"/>
            <a:stretch>
              <a:fillRect/>
            </a:stretch>
          </a:blipFill>
        </p:spPr>
      </p:sp>
      <p:sp>
        <p:nvSpPr>
          <p:cNvPr id="134" name="Shape 134"/>
          <p:cNvSpPr txBox="1"/>
          <p:nvPr/>
        </p:nvSpPr>
        <p:spPr>
          <a:xfrm>
            <a:off y="2494775" x="3337200"/>
            <a:ext cy="363300" cx="746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lang="en"/>
              <a:t>REST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2" fill="hold" presetSubtype="8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y="3343752" x="1401925"/>
            <a:ext cy="1096199" cx="6543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2400" lang="en">
                <a:solidFill>
                  <a:srgbClr val="FFFFFF"/>
                </a:solidFill>
              </a:rPr>
              <a:t>With thanks to GENBAND for the use of the GENBAND SPiDR webRTC Gateway</a:t>
            </a:r>
          </a:p>
        </p:txBody>
      </p:sp>
      <p:sp>
        <p:nvSpPr>
          <p:cNvPr id="140" name="Shape 140"/>
          <p:cNvSpPr/>
          <p:nvPr/>
        </p:nvSpPr>
        <p:spPr>
          <a:xfrm>
            <a:off y="681400" x="2192850"/>
            <a:ext cy="2379150" cx="47583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